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E223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5943600"/>
            <a:ext cx="12191695" cy="64008"/>
          </a:xfrm>
          <a:prstGeom prst="rect">
            <a:avLst/>
          </a:prstGeom>
          <a:solidFill>
            <a:srgbClr val="0F8B8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0" y="6144768"/>
            <a:ext cx="12191695" cy="64008"/>
          </a:xfrm>
          <a:prstGeom prst="rect">
            <a:avLst/>
          </a:prstGeom>
          <a:solidFill>
            <a:srgbClr val="2B6CB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0" y="6345936"/>
            <a:ext cx="12191695" cy="64008"/>
          </a:xfrm>
          <a:prstGeom prst="rect">
            <a:avLst/>
          </a:prstGeom>
          <a:solidFill>
            <a:srgbClr val="C25A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40080" y="1920240"/>
            <a:ext cx="10972800" cy="10972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5400" b="1">
                <a:solidFill>
                  <a:srgbClr val="FFFFFF"/>
                </a:solidFill>
                <a:latin typeface="Segoe UI"/>
              </a:rPr>
              <a:t>Vosj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58368" y="3200400"/>
            <a:ext cx="10972800" cy="7315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2200" b="0">
                <a:solidFill>
                  <a:srgbClr val="9FD6F5"/>
                </a:solidFill>
                <a:latin typeface="Segoe UI"/>
              </a:rPr>
              <a:t>A multi-cloud migration &amp; replatforming engine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58368" y="3931920"/>
            <a:ext cx="109728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500" b="0">
                <a:solidFill>
                  <a:srgbClr val="C7D6E4"/>
                </a:solidFill>
                <a:latin typeface="Segoe UI"/>
              </a:rPr>
              <a:t>Technical overview  ·  V·O·S·J pipeline · architecture · AKS deployment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58368" y="5120640"/>
            <a:ext cx="109728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400" b="1">
                <a:solidFill>
                  <a:srgbClr val="0F8B86"/>
                </a:solidFill>
                <a:latin typeface="Segoe UI"/>
              </a:rPr>
              <a:t>vosj.com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02920" y="6510528"/>
            <a:ext cx="82296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900" b="0">
                <a:solidFill>
                  <a:srgbClr val="5C7286"/>
                </a:solidFill>
                <a:latin typeface="Segoe UI"/>
              </a:rPr>
              <a:t>vosj.com  ·  a project of Gus IT LLC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1338560" y="6510528"/>
            <a:ext cx="4572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/>
            <a:r>
              <a:rPr sz="900" b="0">
                <a:solidFill>
                  <a:srgbClr val="5C7286"/>
                </a:solidFill>
                <a:latin typeface="Segoe UI"/>
              </a:rPr>
              <a:t>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0E223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005840"/>
            <a:ext cx="12191695" cy="54864"/>
          </a:xfrm>
          <a:prstGeom prst="rect">
            <a:avLst/>
          </a:prstGeom>
          <a:solidFill>
            <a:srgbClr val="0F8B8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02920" y="109728"/>
            <a:ext cx="10058400" cy="2743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/>
            <a:r>
              <a:rPr sz="1100" b="1">
                <a:solidFill>
                  <a:srgbClr val="7FE3DF"/>
                </a:solidFill>
                <a:latin typeface="Segoe UI"/>
              </a:rPr>
              <a:t>VOSJ — TECHNICAL OVERVIEW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2920" y="365760"/>
            <a:ext cx="10972800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/>
            <a:r>
              <a:rPr sz="2400" b="1">
                <a:solidFill>
                  <a:srgbClr val="FFFFFF"/>
                </a:solidFill>
                <a:latin typeface="Segoe UI"/>
              </a:rPr>
              <a:t>What Vosj is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1371600"/>
            <a:ext cx="10972800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500">
                <a:solidFill>
                  <a:srgbClr val="15314A"/>
                </a:solidFill>
                <a:latin typeface="Segoe UI"/>
              </a:rPr>
              <a:t>•  Moves applications and workloads between platforms — Azure, Azure Local, AWS, Google Cloud, VMware, Hyper-V, on-prem.</a:t>
            </a:r>
          </a:p>
          <a:p>
            <a:pPr>
              <a:spcAft>
                <a:spcPts val="600"/>
              </a:spcAft>
            </a:pPr>
            <a:r>
              <a:rPr sz="1500">
                <a:solidFill>
                  <a:srgbClr val="15314A"/>
                </a:solidFill>
                <a:latin typeface="Segoe UI"/>
              </a:rPr>
              <a:t>•  Replatforms where appropriate (e.g. containerize a .NET app onto Azure Kubernetes Service).</a:t>
            </a:r>
          </a:p>
          <a:p>
            <a:pPr>
              <a:spcAft>
                <a:spcPts val="600"/>
              </a:spcAft>
            </a:pPr>
            <a:r>
              <a:rPr sz="1500">
                <a:solidFill>
                  <a:srgbClr val="15314A"/>
                </a:solidFill>
                <a:latin typeface="Segoe UI"/>
              </a:rPr>
              <a:t>•  Drives every workload through an audited, data-driven phase-gate pipeline: Vault → Orchestrate → Shift → Jump.</a:t>
            </a:r>
          </a:p>
          <a:p>
            <a:pPr>
              <a:spcAft>
                <a:spcPts val="600"/>
              </a:spcAft>
            </a:pPr>
            <a:r>
              <a:rPr sz="1500">
                <a:solidFill>
                  <a:srgbClr val="15314A"/>
                </a:solidFill>
                <a:latin typeface="Segoe UI"/>
              </a:rPr>
              <a:t>•  Verifies every cutover before it happens — the Jump gate is fail-closed.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40080" y="3749039"/>
            <a:ext cx="10972800" cy="1005840"/>
          </a:xfrm>
          <a:prstGeom prst="roundRect">
            <a:avLst/>
          </a:prstGeom>
          <a:solidFill>
            <a:srgbClr val="F2F6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63500" rIns="63500" tIns="63500" bIns="63500" wrap="square"/>
          <a:lstStyle/>
          <a:p>
            <a:pPr algn="ctr"/>
            <a:r>
              <a:rPr sz="1500" b="1">
                <a:solidFill>
                  <a:srgbClr val="15314A"/>
                </a:solidFill>
                <a:latin typeface="Segoe UI"/>
              </a:rPr>
              <a:t>No verified state  →  no cutover.   Old and new run in parallel until the new is proven.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02920" y="6510528"/>
            <a:ext cx="82296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900" b="0">
                <a:solidFill>
                  <a:srgbClr val="5C7286"/>
                </a:solidFill>
                <a:latin typeface="Segoe UI"/>
              </a:rPr>
              <a:t>vosj.com  ·  a project of Gus IT LLC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338560" y="6510528"/>
            <a:ext cx="4572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/>
            <a:r>
              <a:rPr sz="900" b="0">
                <a:solidFill>
                  <a:srgbClr val="5C7286"/>
                </a:solidFill>
                <a:latin typeface="Segoe UI"/>
              </a:rPr>
              <a:t>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0E223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005840"/>
            <a:ext cx="12191695" cy="54864"/>
          </a:xfrm>
          <a:prstGeom prst="rect">
            <a:avLst/>
          </a:prstGeom>
          <a:solidFill>
            <a:srgbClr val="0F8B8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02920" y="109728"/>
            <a:ext cx="10058400" cy="2743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/>
            <a:r>
              <a:rPr sz="1100" b="1">
                <a:solidFill>
                  <a:srgbClr val="7FE3DF"/>
                </a:solidFill>
                <a:latin typeface="Segoe UI"/>
              </a:rPr>
              <a:t>VOSJ — TECHNICAL OVERVIEW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2920" y="365760"/>
            <a:ext cx="10972800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/>
            <a:r>
              <a:rPr sz="2400" b="1">
                <a:solidFill>
                  <a:srgbClr val="FFFFFF"/>
                </a:solidFill>
                <a:latin typeface="Segoe UI"/>
              </a:rPr>
              <a:t>The pipeline — V·O·S·J</a:t>
            </a:r>
          </a:p>
        </p:txBody>
      </p:sp>
      <p:sp>
        <p:nvSpPr>
          <p:cNvPr id="7" name="Pentagon 6"/>
          <p:cNvSpPr/>
          <p:nvPr/>
        </p:nvSpPr>
        <p:spPr>
          <a:xfrm>
            <a:off x="548640" y="1554480"/>
            <a:ext cx="2670048" cy="822960"/>
          </a:xfrm>
          <a:prstGeom prst="homePlate">
            <a:avLst/>
          </a:prstGeom>
          <a:solidFill>
            <a:srgbClr val="2B6CB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63500" rIns="63500" tIns="63500" bIns="63500" wrap="square"/>
          <a:lstStyle/>
          <a:p>
            <a:pPr algn="ctr"/>
            <a:r>
              <a:rPr sz="1500" b="1">
                <a:solidFill>
                  <a:srgbClr val="FFFFFF"/>
                </a:solidFill>
                <a:latin typeface="Segoe UI"/>
              </a:rPr>
              <a:t>V — Vault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48640" y="2514600"/>
            <a:ext cx="2670048" cy="2468880"/>
          </a:xfrm>
          <a:prstGeom prst="roundRect">
            <a:avLst/>
          </a:prstGeom>
          <a:solidFill>
            <a:srgbClr val="F2F6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63500" rIns="63500" tIns="63500" bIns="63500" wrap="square"/>
          <a:lstStyle/>
          <a:p>
            <a:pPr algn="l"/>
            <a:r>
              <a:rPr sz="1200" b="0">
                <a:solidFill>
                  <a:srgbClr val="15314A"/>
                </a:solidFill>
                <a:latin typeface="Segoe UI"/>
              </a:rPr>
              <a:t>Discover &amp; assess: inventory, dependency graph, 7-R disposition, TCO, CI/CD maturity</a:t>
            </a:r>
          </a:p>
        </p:txBody>
      </p:sp>
      <p:sp>
        <p:nvSpPr>
          <p:cNvPr id="9" name="Right Arrow 8"/>
          <p:cNvSpPr/>
          <p:nvPr/>
        </p:nvSpPr>
        <p:spPr>
          <a:xfrm>
            <a:off x="3200400" y="2651760"/>
            <a:ext cx="310896" cy="457200"/>
          </a:xfrm>
          <a:prstGeom prst="rightArrow">
            <a:avLst/>
          </a:prstGeom>
          <a:solidFill>
            <a:srgbClr val="0E223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Pentagon 9"/>
          <p:cNvSpPr/>
          <p:nvPr/>
        </p:nvSpPr>
        <p:spPr>
          <a:xfrm>
            <a:off x="3383280" y="1554480"/>
            <a:ext cx="2670048" cy="822960"/>
          </a:xfrm>
          <a:prstGeom prst="homePlate">
            <a:avLst/>
          </a:prstGeom>
          <a:solidFill>
            <a:srgbClr val="0F8B8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63500" rIns="63500" tIns="63500" bIns="63500" wrap="square"/>
          <a:lstStyle/>
          <a:p>
            <a:pPr algn="ctr"/>
            <a:r>
              <a:rPr sz="1500" b="1">
                <a:solidFill>
                  <a:srgbClr val="FFFFFF"/>
                </a:solidFill>
                <a:latin typeface="Segoe UI"/>
              </a:rPr>
              <a:t>O — Orchestrate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3383280" y="2514600"/>
            <a:ext cx="2670048" cy="2468880"/>
          </a:xfrm>
          <a:prstGeom prst="roundRect">
            <a:avLst/>
          </a:prstGeom>
          <a:solidFill>
            <a:srgbClr val="F2F6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63500" rIns="63500" tIns="63500" bIns="63500" wrap="square"/>
          <a:lstStyle/>
          <a:p>
            <a:pPr algn="l"/>
            <a:r>
              <a:rPr sz="1200" b="0">
                <a:solidFill>
                  <a:srgbClr val="15314A"/>
                </a:solidFill>
                <a:latin typeface="Segoe UI"/>
              </a:rPr>
              <a:t>Plan the wave: target &amp; landing zone, framework template, cutover sequence</a:t>
            </a:r>
          </a:p>
        </p:txBody>
      </p:sp>
      <p:sp>
        <p:nvSpPr>
          <p:cNvPr id="12" name="Right Arrow 11"/>
          <p:cNvSpPr/>
          <p:nvPr/>
        </p:nvSpPr>
        <p:spPr>
          <a:xfrm>
            <a:off x="6035040" y="2651760"/>
            <a:ext cx="310896" cy="457200"/>
          </a:xfrm>
          <a:prstGeom prst="rightArrow">
            <a:avLst/>
          </a:prstGeom>
          <a:solidFill>
            <a:srgbClr val="0E223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Pentagon 12"/>
          <p:cNvSpPr/>
          <p:nvPr/>
        </p:nvSpPr>
        <p:spPr>
          <a:xfrm>
            <a:off x="6217920" y="1554480"/>
            <a:ext cx="2670048" cy="822960"/>
          </a:xfrm>
          <a:prstGeom prst="homePlate">
            <a:avLst/>
          </a:prstGeom>
          <a:solidFill>
            <a:srgbClr val="16A34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63500" rIns="63500" tIns="63500" bIns="63500" wrap="square"/>
          <a:lstStyle/>
          <a:p>
            <a:pPr algn="ctr"/>
            <a:r>
              <a:rPr sz="1500" b="1">
                <a:solidFill>
                  <a:srgbClr val="FFFFFF"/>
                </a:solidFill>
                <a:latin typeface="Segoe UI"/>
              </a:rPr>
              <a:t>S — Shift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217920" y="2514600"/>
            <a:ext cx="2670048" cy="2468880"/>
          </a:xfrm>
          <a:prstGeom prst="roundRect">
            <a:avLst/>
          </a:prstGeom>
          <a:solidFill>
            <a:srgbClr val="F2F6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63500" rIns="63500" tIns="63500" bIns="63500" wrap="square"/>
          <a:lstStyle/>
          <a:p>
            <a:pPr algn="l"/>
            <a:r>
              <a:rPr sz="1200" b="0">
                <a:solidFill>
                  <a:srgbClr val="15314A"/>
                </a:solidFill>
                <a:latin typeface="Segoe UI"/>
              </a:rPr>
              <a:t>Migrate incrementally (Strangler-Fig); source + target run in parallel; connectors replicate</a:t>
            </a:r>
          </a:p>
        </p:txBody>
      </p:sp>
      <p:sp>
        <p:nvSpPr>
          <p:cNvPr id="15" name="Right Arrow 14"/>
          <p:cNvSpPr/>
          <p:nvPr/>
        </p:nvSpPr>
        <p:spPr>
          <a:xfrm>
            <a:off x="8869680" y="2651760"/>
            <a:ext cx="310896" cy="457200"/>
          </a:xfrm>
          <a:prstGeom prst="rightArrow">
            <a:avLst/>
          </a:prstGeom>
          <a:solidFill>
            <a:srgbClr val="0E223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Pentagon 15"/>
          <p:cNvSpPr/>
          <p:nvPr/>
        </p:nvSpPr>
        <p:spPr>
          <a:xfrm>
            <a:off x="9052560" y="1554480"/>
            <a:ext cx="2670048" cy="822960"/>
          </a:xfrm>
          <a:prstGeom prst="homePlate">
            <a:avLst/>
          </a:prstGeom>
          <a:solidFill>
            <a:srgbClr val="C25A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63500" rIns="63500" tIns="63500" bIns="63500" wrap="square"/>
          <a:lstStyle/>
          <a:p>
            <a:pPr algn="ctr"/>
            <a:r>
              <a:rPr sz="1500" b="1">
                <a:solidFill>
                  <a:srgbClr val="FFFFFF"/>
                </a:solidFill>
                <a:latin typeface="Segoe UI"/>
              </a:rPr>
              <a:t>J — Jump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9052560" y="2514600"/>
            <a:ext cx="2670048" cy="2468880"/>
          </a:xfrm>
          <a:prstGeom prst="roundRect">
            <a:avLst/>
          </a:prstGeom>
          <a:solidFill>
            <a:srgbClr val="F2F6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63500" rIns="63500" tIns="63500" bIns="63500" wrap="square"/>
          <a:lstStyle/>
          <a:p>
            <a:pPr algn="l"/>
            <a:r>
              <a:rPr sz="1200" b="0">
                <a:solidFill>
                  <a:srgbClr val="15314A"/>
                </a:solidFill>
                <a:latin typeface="Segoe UI"/>
              </a:rPr>
              <a:t>Verified cutover (checksums/row-counts/smoke); fail-closed; record deploy; decommission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548640" y="5212080"/>
            <a:ext cx="11064240" cy="548640"/>
          </a:xfrm>
          <a:prstGeom prst="roundRect">
            <a:avLst/>
          </a:prstGeom>
          <a:solidFill>
            <a:srgbClr val="0E223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63500" rIns="63500" tIns="63500" bIns="63500" wrap="square"/>
          <a:lstStyle/>
          <a:p>
            <a:pPr algn="ctr"/>
            <a:r>
              <a:rPr sz="1250" b="1">
                <a:solidFill>
                  <a:srgbClr val="FFFFFF"/>
                </a:solidFill>
                <a:latin typeface="Segoe UI"/>
              </a:rPr>
              <a:t>The state machine is compiled from a selectable framework template — not hardcoded. Transitions are signed and audited.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02920" y="6510528"/>
            <a:ext cx="82296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900" b="0">
                <a:solidFill>
                  <a:srgbClr val="5C7286"/>
                </a:solidFill>
                <a:latin typeface="Segoe UI"/>
              </a:rPr>
              <a:t>vosj.com  ·  a project of Gus IT LLC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1338560" y="6510528"/>
            <a:ext cx="4572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/>
            <a:r>
              <a:rPr sz="900" b="0">
                <a:solidFill>
                  <a:srgbClr val="5C7286"/>
                </a:solidFill>
                <a:latin typeface="Segoe UI"/>
              </a:rPr>
              <a:t>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0E223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005840"/>
            <a:ext cx="12191695" cy="54864"/>
          </a:xfrm>
          <a:prstGeom prst="rect">
            <a:avLst/>
          </a:prstGeom>
          <a:solidFill>
            <a:srgbClr val="0F8B8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02920" y="109728"/>
            <a:ext cx="10058400" cy="2743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/>
            <a:r>
              <a:rPr sz="1100" b="1">
                <a:solidFill>
                  <a:srgbClr val="7FE3DF"/>
                </a:solidFill>
                <a:latin typeface="Segoe UI"/>
              </a:rPr>
              <a:t>VOSJ — TECHNICAL OVERVIEW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2920" y="365760"/>
            <a:ext cx="10972800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/>
            <a:r>
              <a:rPr sz="2400" b="1">
                <a:solidFill>
                  <a:srgbClr val="FFFFFF"/>
                </a:solidFill>
                <a:latin typeface="Segoe UI"/>
              </a:rPr>
              <a:t>Architecture — the plugin seam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114800" y="1463040"/>
            <a:ext cx="3931920" cy="822960"/>
          </a:xfrm>
          <a:prstGeom prst="roundRect">
            <a:avLst/>
          </a:prstGeom>
          <a:solidFill>
            <a:srgbClr val="0E223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63500" rIns="63500" tIns="63500" bIns="63500" wrap="square"/>
          <a:lstStyle/>
          <a:p>
            <a:pPr algn="ctr"/>
            <a:r>
              <a:rPr sz="1300" b="1">
                <a:solidFill>
                  <a:srgbClr val="FFFFFF"/>
                </a:solidFill>
                <a:latin typeface="Segoe UI"/>
              </a:rPr>
              <a:t>Phase-gate engine</a:t>
            </a:r>
          </a:p>
          <a:p>
            <a:pPr algn="ctr"/>
            <a:r>
              <a:rPr sz="1300" b="1">
                <a:solidFill>
                  <a:srgbClr val="FFFFFF"/>
                </a:solidFill>
                <a:latin typeface="Segoe UI"/>
              </a:rPr>
              <a:t>(compiled from a framework template)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48640" y="2560320"/>
            <a:ext cx="2148840" cy="914400"/>
          </a:xfrm>
          <a:prstGeom prst="roundRect">
            <a:avLst/>
          </a:prstGeom>
          <a:solidFill>
            <a:srgbClr val="0F8B8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63500" rIns="63500" tIns="63500" bIns="63500" wrap="square"/>
          <a:lstStyle/>
          <a:p>
            <a:pPr algn="ctr"/>
            <a:r>
              <a:rPr sz="1050" b="1">
                <a:solidFill>
                  <a:srgbClr val="FFFFFF"/>
                </a:solidFill>
                <a:latin typeface="Segoe UI"/>
              </a:rPr>
              <a:t>Connector</a:t>
            </a:r>
          </a:p>
          <a:p>
            <a:pPr algn="ctr"/>
            <a:r>
              <a:rPr sz="1050" b="1">
                <a:solidFill>
                  <a:srgbClr val="FFFFFF"/>
                </a:solidFill>
                <a:latin typeface="Segoe UI"/>
              </a:rPr>
              <a:t>discover·replicate·verify·cutover·rollback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2834640" y="2560320"/>
            <a:ext cx="2148840" cy="914400"/>
          </a:xfrm>
          <a:prstGeom prst="roundRect">
            <a:avLst/>
          </a:prstGeom>
          <a:solidFill>
            <a:srgbClr val="0F8B8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63500" rIns="63500" tIns="63500" bIns="63500" wrap="square"/>
          <a:lstStyle/>
          <a:p>
            <a:pPr algn="ctr"/>
            <a:r>
              <a:rPr sz="1050" b="1">
                <a:solidFill>
                  <a:srgbClr val="FFFFFF"/>
                </a:solidFill>
                <a:latin typeface="Segoe UI"/>
              </a:rPr>
              <a:t>Executor</a:t>
            </a:r>
          </a:p>
          <a:p>
            <a:pPr algn="ctr"/>
            <a:r>
              <a:rPr sz="1050" b="1">
                <a:solidFill>
                  <a:srgbClr val="FFFFFF"/>
                </a:solidFill>
                <a:latin typeface="Segoe UI"/>
              </a:rPr>
              <a:t>how each step runs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5120640" y="2560320"/>
            <a:ext cx="2148840" cy="914400"/>
          </a:xfrm>
          <a:prstGeom prst="roundRect">
            <a:avLst/>
          </a:prstGeom>
          <a:solidFill>
            <a:srgbClr val="0F8B8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63500" rIns="63500" tIns="63500" bIns="63500" wrap="square"/>
          <a:lstStyle/>
          <a:p>
            <a:pPr algn="ctr"/>
            <a:r>
              <a:rPr sz="1050" b="1">
                <a:solidFill>
                  <a:srgbClr val="FFFFFF"/>
                </a:solidFill>
                <a:latin typeface="Segoe UI"/>
              </a:rPr>
              <a:t>StateStore</a:t>
            </a:r>
          </a:p>
          <a:p>
            <a:pPr algn="ctr"/>
            <a:r>
              <a:rPr sz="1050" b="1">
                <a:solidFill>
                  <a:srgbClr val="FFFFFF"/>
                </a:solidFill>
                <a:latin typeface="Segoe UI"/>
              </a:rPr>
              <a:t>migration state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7406640" y="2560320"/>
            <a:ext cx="2148840" cy="914400"/>
          </a:xfrm>
          <a:prstGeom prst="roundRect">
            <a:avLst/>
          </a:prstGeom>
          <a:solidFill>
            <a:srgbClr val="0F8B8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63500" rIns="63500" tIns="63500" bIns="63500" wrap="square"/>
          <a:lstStyle/>
          <a:p>
            <a:pPr algn="ctr"/>
            <a:r>
              <a:rPr sz="1050" b="1">
                <a:solidFill>
                  <a:srgbClr val="FFFFFF"/>
                </a:solidFill>
                <a:latin typeface="Segoe UI"/>
              </a:rPr>
              <a:t>GateSigner</a:t>
            </a:r>
          </a:p>
          <a:p>
            <a:pPr algn="ctr"/>
            <a:r>
              <a:rPr sz="1050" b="1">
                <a:solidFill>
                  <a:srgbClr val="FFFFFF"/>
                </a:solidFill>
                <a:latin typeface="Segoe UI"/>
              </a:rPr>
              <a:t>human-only · fail-closed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9692640" y="2560320"/>
            <a:ext cx="2148840" cy="914400"/>
          </a:xfrm>
          <a:prstGeom prst="roundRect">
            <a:avLst/>
          </a:prstGeom>
          <a:solidFill>
            <a:srgbClr val="0F8B8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63500" rIns="63500" tIns="63500" bIns="63500" wrap="square"/>
          <a:lstStyle/>
          <a:p>
            <a:pPr algn="ctr"/>
            <a:r>
              <a:rPr sz="1050" b="1">
                <a:solidFill>
                  <a:srgbClr val="FFFFFF"/>
                </a:solidFill>
                <a:latin typeface="Segoe UI"/>
              </a:rPr>
              <a:t>AssessmentProvider</a:t>
            </a:r>
          </a:p>
          <a:p>
            <a:pPr algn="ctr"/>
            <a:r>
              <a:rPr sz="1050" b="1">
                <a:solidFill>
                  <a:srgbClr val="FFFFFF"/>
                </a:solidFill>
                <a:latin typeface="Segoe UI"/>
              </a:rPr>
              <a:t>CI/CD 365 scorecard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548640" y="3840480"/>
            <a:ext cx="5486400" cy="1371600"/>
          </a:xfrm>
          <a:prstGeom prst="roundRect">
            <a:avLst/>
          </a:prstGeom>
          <a:solidFill>
            <a:srgbClr val="F2F6FB"/>
          </a:solidFill>
          <a:ln w="12700">
            <a:solidFill>
              <a:srgbClr val="16A34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63500" rIns="63500" tIns="63500" bIns="63500" wrap="square"/>
          <a:lstStyle/>
          <a:p>
            <a:pPr algn="l"/>
            <a:r>
              <a:rPr sz="1200" b="0">
                <a:solidFill>
                  <a:srgbClr val="15314A"/>
                </a:solidFill>
                <a:latin typeface="Segoe UI"/>
              </a:rPr>
              <a:t>Community implementations</a:t>
            </a:r>
          </a:p>
          <a:p>
            <a:pPr algn="l"/>
            <a:r>
              <a:rPr sz="1200" b="0">
                <a:solidFill>
                  <a:srgbClr val="15314A"/>
                </a:solidFill>
                <a:latin typeface="Segoe UI"/>
              </a:rPr>
              <a:t>Local executor · file/SQLite state · starter connectors · MCP server + devstations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309360" y="3840480"/>
            <a:ext cx="5303520" cy="1371600"/>
          </a:xfrm>
          <a:prstGeom prst="roundRect">
            <a:avLst/>
          </a:prstGeom>
          <a:solidFill>
            <a:srgbClr val="0E223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63500" rIns="63500" tIns="63500" bIns="63500" wrap="square"/>
          <a:lstStyle/>
          <a:p>
            <a:pPr algn="l"/>
            <a:r>
              <a:rPr sz="1200" b="1">
                <a:solidFill>
                  <a:srgbClr val="FFFFFF"/>
                </a:solidFill>
                <a:latin typeface="Segoe UI"/>
              </a:rPr>
              <a:t>Enterprise implementations (Luca AI)</a:t>
            </a:r>
          </a:p>
          <a:p>
            <a:pPr algn="l"/>
            <a:r>
              <a:rPr sz="1200" b="1">
                <a:solidFill>
                  <a:srgbClr val="FFFFFF"/>
                </a:solidFill>
                <a:latin typeface="Segoe UI"/>
              </a:rPr>
              <a:t>AI personas + digital twins drive the MCP fabric · governed state · SSO/RBAC/audit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548640" y="5349240"/>
            <a:ext cx="11064240" cy="502920"/>
          </a:xfrm>
          <a:prstGeom prst="roundRect">
            <a:avLst/>
          </a:prstGeom>
          <a:solidFill>
            <a:srgbClr val="C25A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63500" rIns="63500" tIns="63500" bIns="63500" wrap="square"/>
          <a:lstStyle/>
          <a:p>
            <a:pPr algn="ctr"/>
            <a:r>
              <a:rPr sz="1200" b="1">
                <a:solidFill>
                  <a:srgbClr val="FFFFFF"/>
                </a:solidFill>
                <a:latin typeface="Segoe UI"/>
              </a:rPr>
              <a:t>Same engine; implementations differ. verify() is mandatory — no connector ships a cutover without it.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02920" y="6510528"/>
            <a:ext cx="82296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900" b="0">
                <a:solidFill>
                  <a:srgbClr val="5C7286"/>
                </a:solidFill>
                <a:latin typeface="Segoe UI"/>
              </a:rPr>
              <a:t>vosj.com  ·  a project of Gus IT LLC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1338560" y="6510528"/>
            <a:ext cx="4572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/>
            <a:r>
              <a:rPr sz="900" b="0">
                <a:solidFill>
                  <a:srgbClr val="5C7286"/>
                </a:solidFill>
                <a:latin typeface="Segoe UI"/>
              </a:rPr>
              <a:t>4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0E223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005840"/>
            <a:ext cx="12191695" cy="54864"/>
          </a:xfrm>
          <a:prstGeom prst="rect">
            <a:avLst/>
          </a:prstGeom>
          <a:solidFill>
            <a:srgbClr val="0F8B8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02920" y="109728"/>
            <a:ext cx="10058400" cy="2743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/>
            <a:r>
              <a:rPr sz="1100" b="1">
                <a:solidFill>
                  <a:srgbClr val="7FE3DF"/>
                </a:solidFill>
                <a:latin typeface="Segoe UI"/>
              </a:rPr>
              <a:t>VOSJ — TECHNICAL OVERVIEW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2920" y="365760"/>
            <a:ext cx="10972800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/>
            <a:r>
              <a:rPr sz="2400" b="1">
                <a:solidFill>
                  <a:srgbClr val="FFFFFF"/>
                </a:solidFill>
                <a:latin typeface="Segoe UI"/>
              </a:rPr>
              <a:t>Deployment on AKS — devstations, MCP server &amp; portals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57200" y="1463040"/>
            <a:ext cx="2011680" cy="822960"/>
          </a:xfrm>
          <a:prstGeom prst="roundRect">
            <a:avLst/>
          </a:prstGeom>
          <a:solidFill>
            <a:srgbClr val="2B6CB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63500" rIns="63500" tIns="63500" bIns="63500" wrap="square"/>
          <a:lstStyle/>
          <a:p>
            <a:pPr algn="ctr"/>
            <a:r>
              <a:rPr sz="1200" b="1">
                <a:solidFill>
                  <a:srgbClr val="FFFFFF"/>
                </a:solidFill>
                <a:latin typeface="Segoe UI"/>
              </a:rPr>
              <a:t>Engineers</a:t>
            </a:r>
          </a:p>
          <a:p>
            <a:pPr algn="ctr"/>
            <a:r>
              <a:rPr sz="1200" b="1">
                <a:solidFill>
                  <a:srgbClr val="FFFFFF"/>
                </a:solidFill>
                <a:latin typeface="Segoe UI"/>
              </a:rPr>
              <a:t>(browser)</a:t>
            </a:r>
          </a:p>
        </p:txBody>
      </p:sp>
      <p:sp>
        <p:nvSpPr>
          <p:cNvPr id="8" name="Right Arrow 7"/>
          <p:cNvSpPr/>
          <p:nvPr/>
        </p:nvSpPr>
        <p:spPr>
          <a:xfrm>
            <a:off x="2514600" y="1737360"/>
            <a:ext cx="548640" cy="320040"/>
          </a:xfrm>
          <a:prstGeom prst="rightArrow">
            <a:avLst/>
          </a:prstGeom>
          <a:solidFill>
            <a:srgbClr val="2B6CB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ounded Rectangle 8"/>
          <p:cNvSpPr/>
          <p:nvPr/>
        </p:nvSpPr>
        <p:spPr>
          <a:xfrm>
            <a:off x="3200400" y="1417320"/>
            <a:ext cx="8503920" cy="4114800"/>
          </a:xfrm>
          <a:prstGeom prst="roundRect">
            <a:avLst/>
          </a:prstGeom>
          <a:solidFill>
            <a:srgbClr val="EAF3FB"/>
          </a:solidFill>
          <a:ln w="12700">
            <a:solidFill>
              <a:srgbClr val="2B6CB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63500" rIns="63500" tIns="63500" bIns="63500" wrap="square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337560" y="1481328"/>
            <a:ext cx="8138160" cy="3200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300" b="1">
                <a:solidFill>
                  <a:srgbClr val="2B6CB2"/>
                </a:solidFill>
                <a:latin typeface="Segoe UI"/>
              </a:rPr>
              <a:t>Azure Kubernetes Service (AKS) — execution fabric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3383280" y="1965960"/>
            <a:ext cx="2377440" cy="914400"/>
          </a:xfrm>
          <a:prstGeom prst="roundRect">
            <a:avLst/>
          </a:prstGeom>
          <a:solidFill>
            <a:srgbClr val="15314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63500" rIns="63500" tIns="63500" bIns="63500" wrap="square"/>
          <a:lstStyle/>
          <a:p>
            <a:pPr algn="ctr"/>
            <a:r>
              <a:rPr sz="1100" b="1">
                <a:solidFill>
                  <a:srgbClr val="FFFFFF"/>
                </a:solidFill>
                <a:latin typeface="Segoe UI"/>
              </a:rPr>
              <a:t>Portals</a:t>
            </a:r>
          </a:p>
          <a:p>
            <a:pPr algn="ctr"/>
            <a:r>
              <a:rPr sz="1100" b="1">
                <a:solidFill>
                  <a:srgbClr val="FFFFFF"/>
                </a:solidFill>
                <a:latin typeface="Segoe UI"/>
              </a:rPr>
              <a:t>web IDE + migration console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5943600" y="1965960"/>
            <a:ext cx="2377440" cy="914400"/>
          </a:xfrm>
          <a:prstGeom prst="roundRect">
            <a:avLst/>
          </a:prstGeom>
          <a:solidFill>
            <a:srgbClr val="16A34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63500" rIns="63500" tIns="63500" bIns="63500" wrap="square"/>
          <a:lstStyle/>
          <a:p>
            <a:pPr algn="ctr"/>
            <a:r>
              <a:rPr sz="1100" b="1">
                <a:solidFill>
                  <a:srgbClr val="FFFFFF"/>
                </a:solidFill>
                <a:latin typeface="Segoe UI"/>
              </a:rPr>
              <a:t>Devstation pods</a:t>
            </a:r>
          </a:p>
          <a:p>
            <a:pPr algn="ctr"/>
            <a:r>
              <a:rPr sz="1100" b="1">
                <a:solidFill>
                  <a:srgbClr val="FFFFFF"/>
                </a:solidFill>
                <a:latin typeface="Segoe UI"/>
              </a:rPr>
              <a:t>code-server IDEs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8503920" y="1965960"/>
            <a:ext cx="2743200" cy="914400"/>
          </a:xfrm>
          <a:prstGeom prst="roundRect">
            <a:avLst/>
          </a:prstGeom>
          <a:solidFill>
            <a:srgbClr val="C25A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63500" rIns="63500" tIns="63500" bIns="63500" wrap="square"/>
          <a:lstStyle/>
          <a:p>
            <a:pPr algn="ctr"/>
            <a:r>
              <a:rPr sz="1100" b="1">
                <a:solidFill>
                  <a:srgbClr val="FFFFFF"/>
                </a:solidFill>
                <a:latin typeface="Segoe UI"/>
              </a:rPr>
              <a:t>MCP server</a:t>
            </a:r>
          </a:p>
          <a:p>
            <a:pPr algn="ctr"/>
            <a:r>
              <a:rPr sz="1100" b="1">
                <a:solidFill>
                  <a:srgbClr val="FFFFFF"/>
                </a:solidFill>
                <a:latin typeface="Segoe UI"/>
              </a:rPr>
              <a:t>order &amp; tool channel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3383280" y="3063240"/>
            <a:ext cx="4937760" cy="914400"/>
          </a:xfrm>
          <a:prstGeom prst="roundRect">
            <a:avLst/>
          </a:prstGeom>
          <a:solidFill>
            <a:srgbClr val="0F8B8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63500" rIns="63500" tIns="63500" bIns="63500" wrap="square"/>
          <a:lstStyle/>
          <a:p>
            <a:pPr algn="ctr"/>
            <a:r>
              <a:rPr sz="1200" b="1">
                <a:solidFill>
                  <a:srgbClr val="FFFFFF"/>
                </a:solidFill>
                <a:latin typeface="Segoe UI"/>
              </a:rPr>
              <a:t>Vosj engine + connectors + StateStore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8503920" y="3063240"/>
            <a:ext cx="2743200" cy="914400"/>
          </a:xfrm>
          <a:prstGeom prst="roundRect">
            <a:avLst/>
          </a:prstGeom>
          <a:solidFill>
            <a:srgbClr val="0E223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63500" rIns="63500" tIns="63500" bIns="63500" wrap="square"/>
          <a:lstStyle/>
          <a:p>
            <a:pPr algn="ctr"/>
            <a:r>
              <a:rPr sz="1050" b="1">
                <a:solidFill>
                  <a:srgbClr val="FFFFFF"/>
                </a:solidFill>
                <a:latin typeface="Segoe UI"/>
              </a:rPr>
              <a:t>AI driver</a:t>
            </a:r>
          </a:p>
          <a:p>
            <a:pPr algn="ctr"/>
            <a:r>
              <a:rPr sz="1050" b="1">
                <a:solidFill>
                  <a:srgbClr val="FFFFFF"/>
                </a:solidFill>
                <a:latin typeface="Segoe UI"/>
              </a:rPr>
              <a:t>CE: bring-your-own  ·  EE: Luca AI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3383280" y="4114800"/>
            <a:ext cx="7863840" cy="5029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0F8B8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63500" rIns="63500" tIns="63500" bIns="63500" wrap="square"/>
          <a:lstStyle/>
          <a:p>
            <a:pPr algn="ctr"/>
            <a:r>
              <a:rPr sz="1050" b="0">
                <a:solidFill>
                  <a:srgbClr val="15314A"/>
                </a:solidFill>
                <a:latin typeface="Segoe UI"/>
              </a:rPr>
              <a:t>Target landing zone: AKS / ACR / Azure SQL / Key Vault · GitOps · OpenTelemetry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457200" y="4572000"/>
            <a:ext cx="2011680" cy="914400"/>
          </a:xfrm>
          <a:prstGeom prst="roundRect">
            <a:avLst/>
          </a:prstGeom>
          <a:solidFill>
            <a:srgbClr val="0E223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63500" rIns="63500" tIns="63500" bIns="63500" wrap="square"/>
          <a:lstStyle/>
          <a:p>
            <a:pPr algn="ctr"/>
            <a:r>
              <a:rPr sz="1050" b="1">
                <a:solidFill>
                  <a:srgbClr val="FFFFFF"/>
                </a:solidFill>
                <a:latin typeface="Segoe UI"/>
              </a:rPr>
              <a:t>Azure control plane</a:t>
            </a:r>
          </a:p>
          <a:p>
            <a:pPr algn="ctr"/>
            <a:r>
              <a:rPr sz="1050" b="1">
                <a:solidFill>
                  <a:srgbClr val="FFFFFF"/>
                </a:solidFill>
                <a:latin typeface="Segoe UI"/>
              </a:rPr>
              <a:t>Entra ID · ARM</a:t>
            </a:r>
          </a:p>
        </p:txBody>
      </p:sp>
      <p:sp>
        <p:nvSpPr>
          <p:cNvPr id="18" name="Right Arrow 17"/>
          <p:cNvSpPr/>
          <p:nvPr/>
        </p:nvSpPr>
        <p:spPr>
          <a:xfrm>
            <a:off x="2514600" y="4846320"/>
            <a:ext cx="548640" cy="320040"/>
          </a:xfrm>
          <a:prstGeom prst="rightArrow">
            <a:avLst/>
          </a:prstGeom>
          <a:solidFill>
            <a:srgbClr val="2B6CB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502920" y="6510528"/>
            <a:ext cx="82296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900" b="0">
                <a:solidFill>
                  <a:srgbClr val="5C7286"/>
                </a:solidFill>
                <a:latin typeface="Segoe UI"/>
              </a:rPr>
              <a:t>vosj.com  ·  a project of Gus IT LLC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1338560" y="6510528"/>
            <a:ext cx="4572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/>
            <a:r>
              <a:rPr sz="900" b="0">
                <a:solidFill>
                  <a:srgbClr val="5C7286"/>
                </a:solidFill>
                <a:latin typeface="Segoe UI"/>
              </a:rPr>
              <a:t>5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0E223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005840"/>
            <a:ext cx="12191695" cy="54864"/>
          </a:xfrm>
          <a:prstGeom prst="rect">
            <a:avLst/>
          </a:prstGeom>
          <a:solidFill>
            <a:srgbClr val="0F8B8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02920" y="109728"/>
            <a:ext cx="10058400" cy="2743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/>
            <a:r>
              <a:rPr sz="1100" b="1">
                <a:solidFill>
                  <a:srgbClr val="7FE3DF"/>
                </a:solidFill>
                <a:latin typeface="Segoe UI"/>
              </a:rPr>
              <a:t>VOSJ — TECHNICAL OVERVIEW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2920" y="365760"/>
            <a:ext cx="10972800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/>
            <a:r>
              <a:rPr sz="2400" b="1">
                <a:solidFill>
                  <a:srgbClr val="FFFFFF"/>
                </a:solidFill>
                <a:latin typeface="Segoe UI"/>
              </a:rPr>
              <a:t>Editions — open core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48640" y="1463040"/>
            <a:ext cx="5394960" cy="640080"/>
          </a:xfrm>
          <a:prstGeom prst="roundRect">
            <a:avLst/>
          </a:prstGeom>
          <a:solidFill>
            <a:srgbClr val="16A34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63500" rIns="63500" tIns="63500" bIns="63500" wrap="square"/>
          <a:lstStyle/>
          <a:p>
            <a:pPr algn="ctr"/>
            <a:r>
              <a:rPr sz="1500" b="1">
                <a:solidFill>
                  <a:srgbClr val="FFFFFF"/>
                </a:solidFill>
                <a:latin typeface="Segoe UI"/>
              </a:rPr>
              <a:t>Community Edition — open source (Apache 2.0)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5800" y="2240280"/>
            <a:ext cx="5212080" cy="3108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250">
                <a:solidFill>
                  <a:srgbClr val="15314A"/>
                </a:solidFill>
                <a:latin typeface="Segoe UI"/>
              </a:rPr>
              <a:t>•  V·O·S·J engine + framework-template model</a:t>
            </a:r>
          </a:p>
          <a:p>
            <a:pPr>
              <a:spcAft>
                <a:spcPts val="600"/>
              </a:spcAft>
            </a:pPr>
            <a:r>
              <a:rPr sz="1250">
                <a:solidFill>
                  <a:srgbClr val="15314A"/>
                </a:solidFill>
                <a:latin typeface="Segoe UI"/>
              </a:rPr>
              <a:t>•  CLI + starter connectors</a:t>
            </a:r>
          </a:p>
          <a:p>
            <a:pPr>
              <a:spcAft>
                <a:spcPts val="600"/>
              </a:spcAft>
            </a:pPr>
            <a:r>
              <a:rPr sz="1250">
                <a:solidFill>
                  <a:srgbClr val="15314A"/>
                </a:solidFill>
                <a:latin typeface="Segoe UI"/>
              </a:rPr>
              <a:t>•  CI/CD &amp; DevOps 365° assessment</a:t>
            </a:r>
          </a:p>
          <a:p>
            <a:pPr>
              <a:spcAft>
                <a:spcPts val="600"/>
              </a:spcAft>
            </a:pPr>
            <a:r>
              <a:rPr sz="1250">
                <a:solidFill>
                  <a:srgbClr val="15314A"/>
                </a:solidFill>
                <a:latin typeface="Segoe UI"/>
              </a:rPr>
              <a:t>•  MCP server + devstations (browser IDE pods on AKS)</a:t>
            </a:r>
          </a:p>
          <a:p>
            <a:pPr>
              <a:spcAft>
                <a:spcPts val="600"/>
              </a:spcAft>
            </a:pPr>
            <a:r>
              <a:rPr sz="1250">
                <a:solidFill>
                  <a:srgbClr val="15314A"/>
                </a:solidFill>
                <a:latin typeface="Segoe UI"/>
              </a:rPr>
              <a:t>•  Bring your own AI, or drive it manually</a:t>
            </a:r>
          </a:p>
          <a:p>
            <a:pPr>
              <a:spcAft>
                <a:spcPts val="600"/>
              </a:spcAft>
            </a:pPr>
            <a:r>
              <a:rPr sz="1250">
                <a:solidFill>
                  <a:srgbClr val="15314A"/>
                </a:solidFill>
                <a:latin typeface="Segoe UI"/>
              </a:rPr>
              <a:t>•  Runs standalone, local-first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463040"/>
            <a:ext cx="5394960" cy="640080"/>
          </a:xfrm>
          <a:prstGeom prst="roundRect">
            <a:avLst/>
          </a:prstGeom>
          <a:solidFill>
            <a:srgbClr val="0E223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63500" rIns="63500" tIns="63500" bIns="63500" wrap="square"/>
          <a:lstStyle/>
          <a:p>
            <a:pPr algn="ctr"/>
            <a:r>
              <a:rPr sz="1500" b="1">
                <a:solidFill>
                  <a:srgbClr val="FFFFFF"/>
                </a:solidFill>
                <a:latin typeface="Segoe UI"/>
              </a:rPr>
              <a:t>Enterprise — managed (the Luca AI)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355080" y="2240280"/>
            <a:ext cx="5120640" cy="3108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250">
                <a:solidFill>
                  <a:srgbClr val="15314A"/>
                </a:solidFill>
                <a:latin typeface="Segoe UI"/>
              </a:rPr>
              <a:t>•  Luca AI: managed AI personas + digital twins that drive the MCP/devstation fabric autonomously</a:t>
            </a:r>
          </a:p>
          <a:p>
            <a:pPr>
              <a:spcAft>
                <a:spcPts val="600"/>
              </a:spcAft>
            </a:pPr>
            <a:r>
              <a:rPr sz="1250">
                <a:solidFill>
                  <a:srgbClr val="15314A"/>
                </a:solidFill>
                <a:latin typeface="Segoe UI"/>
              </a:rPr>
              <a:t>•  Off-hours continuation (digital twins)</a:t>
            </a:r>
          </a:p>
          <a:p>
            <a:pPr>
              <a:spcAft>
                <a:spcPts val="600"/>
              </a:spcAft>
            </a:pPr>
            <a:r>
              <a:rPr sz="1250">
                <a:solidFill>
                  <a:srgbClr val="15314A"/>
                </a:solidFill>
                <a:latin typeface="Segoe UI"/>
              </a:rPr>
              <a:t>•  Governed: SSO · RBAC · full audit</a:t>
            </a:r>
          </a:p>
          <a:p>
            <a:pPr>
              <a:spcAft>
                <a:spcPts val="600"/>
              </a:spcAft>
            </a:pPr>
            <a:r>
              <a:rPr sz="1250">
                <a:solidFill>
                  <a:srgbClr val="15314A"/>
                </a:solidFill>
                <a:latin typeface="Segoe UI"/>
              </a:rPr>
              <a:t>•  Advanced connectors + support/SLAs</a:t>
            </a:r>
          </a:p>
          <a:p>
            <a:pPr>
              <a:spcAft>
                <a:spcPts val="600"/>
              </a:spcAft>
            </a:pPr>
            <a:r>
              <a:rPr sz="1250">
                <a:solidFill>
                  <a:srgbClr val="15314A"/>
                </a:solidFill>
                <a:latin typeface="Segoe UI"/>
              </a:rPr>
              <a:t>•  Humans sign every gate — no AI self-signs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548640" y="5440680"/>
            <a:ext cx="11064240" cy="457200"/>
          </a:xfrm>
          <a:prstGeom prst="roundRect">
            <a:avLst/>
          </a:prstGeom>
          <a:solidFill>
            <a:srgbClr val="C25A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63500" rIns="63500" tIns="63500" bIns="63500" wrap="square"/>
          <a:lstStyle/>
          <a:p>
            <a:pPr algn="ctr"/>
            <a:r>
              <a:rPr sz="1250" b="1">
                <a:solidFill>
                  <a:srgbClr val="FFFFFF"/>
                </a:solidFill>
                <a:latin typeface="Segoe UI"/>
              </a:rPr>
              <a:t>Open the plumbing (MCP + devstations); the Luca AI intelligence is the enterprise add-on.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02920" y="6510528"/>
            <a:ext cx="82296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900" b="0">
                <a:solidFill>
                  <a:srgbClr val="5C7286"/>
                </a:solidFill>
                <a:latin typeface="Segoe UI"/>
              </a:rPr>
              <a:t>vosj.com  ·  a project of Gus IT LLC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1338560" y="6510528"/>
            <a:ext cx="4572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/>
            <a:r>
              <a:rPr sz="900" b="0">
                <a:solidFill>
                  <a:srgbClr val="5C7286"/>
                </a:solidFill>
                <a:latin typeface="Segoe UI"/>
              </a:rPr>
              <a:t>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0E223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005840"/>
            <a:ext cx="12191695" cy="54864"/>
          </a:xfrm>
          <a:prstGeom prst="rect">
            <a:avLst/>
          </a:prstGeom>
          <a:solidFill>
            <a:srgbClr val="0F8B8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02920" y="109728"/>
            <a:ext cx="10058400" cy="2743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/>
            <a:r>
              <a:rPr sz="1100" b="1">
                <a:solidFill>
                  <a:srgbClr val="7FE3DF"/>
                </a:solidFill>
                <a:latin typeface="Segoe UI"/>
              </a:rPr>
              <a:t>VOSJ — TECHNICAL OVERVIEW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2920" y="365760"/>
            <a:ext cx="10972800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/>
            <a:r>
              <a:rPr sz="2400" b="1">
                <a:solidFill>
                  <a:srgbClr val="FFFFFF"/>
                </a:solidFill>
                <a:latin typeface="Segoe UI"/>
              </a:rPr>
              <a:t>CI/CD &amp; DevOps 365° — closing the loop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1371600"/>
            <a:ext cx="10972800" cy="3108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500">
                <a:solidFill>
                  <a:srgbClr val="15314A"/>
                </a:solidFill>
                <a:latin typeface="Segoe UI"/>
              </a:rPr>
              <a:t>•  Replatforming is incomplete without a delivery pipeline.</a:t>
            </a:r>
          </a:p>
          <a:p>
            <a:pPr>
              <a:spcAft>
                <a:spcPts val="600"/>
              </a:spcAft>
            </a:pPr>
            <a:r>
              <a:rPr sz="1500">
                <a:solidFill>
                  <a:srgbClr val="15314A"/>
                </a:solidFill>
                <a:latin typeface="Segoe UI"/>
              </a:rPr>
              <a:t>•  Source control · CI · test pyramid · quality gates (SonarQube) that BLOCK.</a:t>
            </a:r>
          </a:p>
          <a:p>
            <a:pPr>
              <a:spcAft>
                <a:spcPts val="600"/>
              </a:spcAft>
            </a:pPr>
            <a:r>
              <a:rPr sz="1500">
                <a:solidFill>
                  <a:srgbClr val="15314A"/>
                </a:solidFill>
                <a:latin typeface="Segoe UI"/>
              </a:rPr>
              <a:t>•  DevSecOps: SAST/SCA/secret/image/IaC scanning · SBOM · artifact signing.</a:t>
            </a:r>
          </a:p>
          <a:p>
            <a:pPr>
              <a:spcAft>
                <a:spcPts val="600"/>
              </a:spcAft>
            </a:pPr>
            <a:r>
              <a:rPr sz="1500">
                <a:solidFill>
                  <a:srgbClr val="15314A"/>
                </a:solidFill>
                <a:latin typeface="Segoe UI"/>
              </a:rPr>
              <a:t>•  Artifact &amp; release · GitOps deploy (Argo CD/Flux) · OpenTelemetry observability.</a:t>
            </a:r>
          </a:p>
          <a:p>
            <a:pPr>
              <a:spcAft>
                <a:spcPts val="600"/>
              </a:spcAft>
            </a:pPr>
            <a:r>
              <a:rPr sz="1500">
                <a:solidFill>
                  <a:srgbClr val="15314A"/>
                </a:solidFill>
                <a:latin typeface="Segoe UI"/>
              </a:rPr>
              <a:t>•  DORA metrics. Replatform/modernize is gated on reaching delivery-maturity.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40080" y="4754880"/>
            <a:ext cx="10972800" cy="640080"/>
          </a:xfrm>
          <a:prstGeom prst="roundRect">
            <a:avLst/>
          </a:prstGeom>
          <a:solidFill>
            <a:srgbClr val="0E223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63500" rIns="63500" tIns="63500" bIns="63500" wrap="square"/>
          <a:lstStyle/>
          <a:p>
            <a:pPr algn="ctr"/>
            <a:r>
              <a:rPr sz="1300" b="1">
                <a:solidFill>
                  <a:srgbClr val="FFFFFF"/>
                </a:solidFill>
                <a:latin typeface="Segoe UI"/>
              </a:rPr>
              <a:t>The loop is the product: plan → code → build → test → secure → release → deploy → operate → observe → feedback.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02920" y="6510528"/>
            <a:ext cx="82296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900" b="0">
                <a:solidFill>
                  <a:srgbClr val="5C7286"/>
                </a:solidFill>
                <a:latin typeface="Segoe UI"/>
              </a:rPr>
              <a:t>vosj.com  ·  a project of Gus IT LLC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338560" y="6510528"/>
            <a:ext cx="4572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/>
            <a:r>
              <a:rPr sz="900" b="0">
                <a:solidFill>
                  <a:srgbClr val="5C7286"/>
                </a:solidFill>
                <a:latin typeface="Segoe UI"/>
              </a:rPr>
              <a:t>7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E223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2377440"/>
            <a:ext cx="10972800" cy="8229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4000" b="1">
                <a:solidFill>
                  <a:srgbClr val="FFFFFF"/>
                </a:solidFill>
                <a:latin typeface="Segoe UI"/>
              </a:rPr>
              <a:t>Vosj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3383280"/>
            <a:ext cx="10972800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2000" b="0">
                <a:solidFill>
                  <a:srgbClr val="9FD6F5"/>
                </a:solidFill>
                <a:latin typeface="Segoe UI"/>
              </a:rPr>
              <a:t>For queries and consulting options, visit  gusit.de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58368" y="4114800"/>
            <a:ext cx="109728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400" b="0">
                <a:solidFill>
                  <a:srgbClr val="C7D6E4"/>
                </a:solidFill>
                <a:latin typeface="Segoe UI"/>
              </a:rPr>
              <a:t>vosj.com  ·  a project of Gus IT LLC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